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896" r:id="rId2"/>
  </p:sldMasterIdLst>
  <p:notesMasterIdLst>
    <p:notesMasterId r:id="rId31"/>
  </p:notesMasterIdLst>
  <p:sldIdLst>
    <p:sldId id="276" r:id="rId3"/>
    <p:sldId id="265" r:id="rId4"/>
    <p:sldId id="266" r:id="rId5"/>
    <p:sldId id="277" r:id="rId6"/>
    <p:sldId id="278" r:id="rId7"/>
    <p:sldId id="282" r:id="rId8"/>
    <p:sldId id="283" r:id="rId9"/>
    <p:sldId id="284" r:id="rId10"/>
    <p:sldId id="350" r:id="rId11"/>
    <p:sldId id="285" r:id="rId12"/>
    <p:sldId id="286" r:id="rId13"/>
    <p:sldId id="287" r:id="rId14"/>
    <p:sldId id="290" r:id="rId15"/>
    <p:sldId id="354" r:id="rId16"/>
    <p:sldId id="291" r:id="rId17"/>
    <p:sldId id="353" r:id="rId18"/>
    <p:sldId id="336" r:id="rId19"/>
    <p:sldId id="324" r:id="rId20"/>
    <p:sldId id="310" r:id="rId21"/>
    <p:sldId id="306" r:id="rId22"/>
    <p:sldId id="307" r:id="rId23"/>
    <p:sldId id="295" r:id="rId24"/>
    <p:sldId id="296" r:id="rId25"/>
    <p:sldId id="301" r:id="rId26"/>
    <p:sldId id="312" r:id="rId27"/>
    <p:sldId id="311" r:id="rId28"/>
    <p:sldId id="351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5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" initials="SLS" lastIdx="6" clrIdx="0"/>
  <p:cmAuthor id="1" name="Kalantari, Bob" initials="KB" lastIdx="1" clrIdx="1">
    <p:extLst>
      <p:ext uri="{19B8F6BF-5375-455C-9EA6-DF929625EA0E}">
        <p15:presenceInfo xmlns:p15="http://schemas.microsoft.com/office/powerpoint/2012/main" userId="S-1-5-21-1339756197-366353664-620655208-1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BDF45"/>
    <a:srgbClr val="FFFFFF"/>
    <a:srgbClr val="00338D"/>
    <a:srgbClr val="D0D1D0"/>
    <a:srgbClr val="0D336C"/>
    <a:srgbClr val="939493"/>
    <a:srgbClr val="0C356F"/>
    <a:srgbClr val="10233F"/>
    <a:srgbClr val="66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76" autoAdjust="0"/>
    <p:restoredTop sz="93524" autoAdjust="0"/>
  </p:normalViewPr>
  <p:slideViewPr>
    <p:cSldViewPr snapToObjects="1">
      <p:cViewPr varScale="1">
        <p:scale>
          <a:sx n="86" d="100"/>
          <a:sy n="86" d="100"/>
        </p:scale>
        <p:origin x="108" y="390"/>
      </p:cViewPr>
      <p:guideLst>
        <p:guide orient="horz" pos="2151"/>
        <p:guide pos="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>
              <a:gsLst>
                <a:gs pos="67000">
                  <a:srgbClr val="FD7155">
                    <a:lumMod val="100000"/>
                  </a:srgbClr>
                </a:gs>
                <a:gs pos="77000">
                  <a:srgbClr val="C00000"/>
                </a:gs>
              </a:gsLst>
              <a:lin ang="2700000" scaled="1"/>
            </a:gradFill>
            <a:ln w="0">
              <a:gradFill flip="none" rotWithShape="1">
                <a:gsLst>
                  <a:gs pos="64000">
                    <a:srgbClr val="C00000"/>
                  </a:gs>
                  <a:gs pos="65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92000">
                    <a:srgbClr val="C00000"/>
                  </a:gs>
                </a:gsLst>
                <a:lin ang="2700000" scaled="1"/>
                <a:tileRect/>
              </a:gradFill>
            </a:ln>
          </c:spPr>
          <c:invertIfNegative val="0"/>
          <c:cat>
            <c:strRef>
              <c:f>Sheet1!$A$3:$A$17</c:f>
              <c:strCache>
                <c:ptCount val="15"/>
                <c:pt idx="0">
                  <c:v>United States</c:v>
                </c:pt>
                <c:pt idx="1">
                  <c:v>France</c:v>
                </c:pt>
                <c:pt idx="2">
                  <c:v>China</c:v>
                </c:pt>
                <c:pt idx="3">
                  <c:v>Russia</c:v>
                </c:pt>
                <c:pt idx="4">
                  <c:v>South Korea</c:v>
                </c:pt>
                <c:pt idx="5">
                  <c:v>Canada</c:v>
                </c:pt>
                <c:pt idx="6">
                  <c:v>Ukraine</c:v>
                </c:pt>
                <c:pt idx="7">
                  <c:v>Germany</c:v>
                </c:pt>
                <c:pt idx="8">
                  <c:v>U.K.</c:v>
                </c:pt>
                <c:pt idx="9">
                  <c:v>Sweden</c:v>
                </c:pt>
                <c:pt idx="10">
                  <c:v>Spain</c:v>
                </c:pt>
                <c:pt idx="11">
                  <c:v>Belgium</c:v>
                </c:pt>
                <c:pt idx="12">
                  <c:v>Japan</c:v>
                </c:pt>
                <c:pt idx="13">
                  <c:v>Czech Republick</c:v>
                </c:pt>
                <c:pt idx="14">
                  <c:v>Finland</c:v>
                </c:pt>
              </c:strCache>
            </c:strRef>
          </c:cat>
          <c:val>
            <c:numRef>
              <c:f>Sheet1!$B$3:$B$17</c:f>
              <c:numCache>
                <c:formatCode>#,##0_);[Red]\(#,##0\)</c:formatCode>
                <c:ptCount val="15"/>
                <c:pt idx="0">
                  <c:v>805647</c:v>
                </c:pt>
                <c:pt idx="1">
                  <c:v>381846</c:v>
                </c:pt>
                <c:pt idx="2">
                  <c:v>232797</c:v>
                </c:pt>
                <c:pt idx="3">
                  <c:v>190115</c:v>
                </c:pt>
                <c:pt idx="4">
                  <c:v>141278</c:v>
                </c:pt>
                <c:pt idx="5">
                  <c:v>95131</c:v>
                </c:pt>
                <c:pt idx="6">
                  <c:v>80406</c:v>
                </c:pt>
                <c:pt idx="7">
                  <c:v>72163</c:v>
                </c:pt>
                <c:pt idx="8">
                  <c:v>63887</c:v>
                </c:pt>
                <c:pt idx="9">
                  <c:v>63063</c:v>
                </c:pt>
                <c:pt idx="10">
                  <c:v>55628</c:v>
                </c:pt>
                <c:pt idx="11">
                  <c:v>40187</c:v>
                </c:pt>
                <c:pt idx="12">
                  <c:v>29285</c:v>
                </c:pt>
                <c:pt idx="13">
                  <c:v>26785</c:v>
                </c:pt>
                <c:pt idx="14">
                  <c:v>21574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0-4B2D-ACED-75E87064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363968"/>
        <c:axId val="343365504"/>
      </c:barChart>
      <c:catAx>
        <c:axId val="34336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3365504"/>
        <c:crosses val="autoZero"/>
        <c:auto val="1"/>
        <c:lblAlgn val="ctr"/>
        <c:lblOffset val="100"/>
        <c:noMultiLvlLbl val="0"/>
      </c:catAx>
      <c:valAx>
        <c:axId val="343365504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33639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F5155-E812-43D6-9D02-6C8E8CBE81B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25A4-C403-4A51-90FE-DF9ECD9D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name a device that we use everyday that has a generator?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25A4-C403-4A51-90FE-DF9ECD9DD0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incandescent light bulb uses 60W to 100W, a CFL or LED light bulb uses 4W to 15W power.   A toaster uses about 1500W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25A4-C403-4A51-90FE-DF9ECD9DD0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25A4-C403-4A51-90FE-DF9ECD9DD0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2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62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9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72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26" y="1763990"/>
            <a:ext cx="7425110" cy="436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6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26" y="1763990"/>
            <a:ext cx="7425110" cy="436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9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0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6971" y="1615030"/>
            <a:ext cx="7416332" cy="3943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1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47"/>
            <a:ext cx="9158598" cy="6950519"/>
          </a:xfrm>
          <a:prstGeom prst="rect">
            <a:avLst/>
          </a:prstGeom>
        </p:spPr>
      </p:pic>
      <p:pic>
        <p:nvPicPr>
          <p:cNvPr id="7" name="Picture 6" descr="ANS_Graphic Element-whit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b="17262"/>
          <a:stretch/>
        </p:blipFill>
        <p:spPr>
          <a:xfrm>
            <a:off x="1" y="1748480"/>
            <a:ext cx="5049444" cy="5109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4307" y="3552039"/>
            <a:ext cx="3900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Arial"/>
                <a:cs typeface="Arial"/>
              </a:rPr>
              <a:t>American Nuclear Society</a:t>
            </a:r>
          </a:p>
          <a:p>
            <a:endParaRPr lang="en-US" sz="24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b="0" i="0" dirty="0">
                <a:solidFill>
                  <a:schemeClr val="bg1"/>
                </a:solidFill>
                <a:latin typeface="Arial"/>
                <a:cs typeface="Arial"/>
              </a:rPr>
              <a:t>Northeastern</a:t>
            </a:r>
            <a:r>
              <a:rPr lang="en-US" sz="2400" b="0" i="0" baseline="0" dirty="0">
                <a:solidFill>
                  <a:schemeClr val="bg1"/>
                </a:solidFill>
                <a:latin typeface="Arial"/>
                <a:cs typeface="Arial"/>
              </a:rPr>
              <a:t> Local Section</a:t>
            </a:r>
            <a:endParaRPr lang="en-US" sz="24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1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2" descr="D:\FILES-ANS\ANS-NE\Forms\LOGO-Northeastern Section-Pref-LoRes.jpg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214"/>
            <a:ext cx="3810000" cy="10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41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652" r:id="rId20"/>
    <p:sldLayoutId id="2147483653" r:id="rId21"/>
    <p:sldLayoutId id="2147483657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.org/" TargetMode="External"/><Relationship Id="rId2" Type="http://schemas.openxmlformats.org/officeDocument/2006/relationships/hyperlink" Target="http://local.ans.org/n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EF8F52-393B-488D-B9C1-1B60976C3885}"/>
              </a:ext>
            </a:extLst>
          </p:cNvPr>
          <p:cNvSpPr/>
          <p:nvPr/>
        </p:nvSpPr>
        <p:spPr>
          <a:xfrm>
            <a:off x="5486400" y="4876800"/>
            <a:ext cx="242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http://local.ans.org/ne/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3B0F1-549D-4178-B4F9-76E9DF6BD5D9}"/>
              </a:ext>
            </a:extLst>
          </p:cNvPr>
          <p:cNvSpPr/>
          <p:nvPr/>
        </p:nvSpPr>
        <p:spPr>
          <a:xfrm>
            <a:off x="5510561" y="3962400"/>
            <a:ext cx="214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http://www.ans.org/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4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77228" y="117604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How does nuclear power plant work?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947" y="2072934"/>
            <a:ext cx="80772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  <a:sym typeface="Hoefler Text Ornaments" pitchFamily="48" charset="0"/>
              </a:rPr>
              <a:t>By splitting atoms in uranium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  <a:sym typeface="Hoefler Text Ornaments" pitchFamily="48" charset="0"/>
              </a:rPr>
              <a:t>In process of splitting the atoms, heat is generated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  <a:sym typeface="Hoefler Text Ornaments" pitchFamily="48" charset="0"/>
              </a:rPr>
              <a:t>The chain reaction creates heat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  <a:sym typeface="Hoefler Text Ornaments" pitchFamily="48" charset="0"/>
              </a:rPr>
              <a:t>This results in heating/boiling the water, creating of steam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  <a:sym typeface="Hoefler Text Ornaments" pitchFamily="48" charset="0"/>
              </a:rPr>
              <a:t>Steam is piped to a turbine, similar to fossil steam plants </a:t>
            </a:r>
          </a:p>
        </p:txBody>
      </p:sp>
    </p:spTree>
    <p:extLst>
      <p:ext uri="{BB962C8B-B14F-4D97-AF65-F5344CB8AC3E}">
        <p14:creationId xmlns:p14="http://schemas.microsoft.com/office/powerpoint/2010/main" val="368532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75162" y="977764"/>
            <a:ext cx="3166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Fuel Pellets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 descr="pelle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6" y="1956091"/>
            <a:ext cx="494763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7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6519" y="1194611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C1092"/>
                </a:solidFill>
                <a:effectLst>
                  <a:outerShdw blurRad="50800" dist="12700" dir="5400000" algn="ctr" rotWithShape="0">
                    <a:prstClr val="white">
                      <a:alpha val="99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A Note on Nuclear Reactor Design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92824"/>
            <a:ext cx="775051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The fuel is inside the Reactor Vessel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Reactor Vessel is surrounded with the primary containment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Fuel inside the vessel must be cooled by keeping it covered with water</a:t>
            </a:r>
          </a:p>
        </p:txBody>
      </p:sp>
    </p:spTree>
    <p:extLst>
      <p:ext uri="{BB962C8B-B14F-4D97-AF65-F5344CB8AC3E}">
        <p14:creationId xmlns:p14="http://schemas.microsoft.com/office/powerpoint/2010/main" val="314717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844864" y="1066800"/>
            <a:ext cx="3445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C1092"/>
                </a:solidFill>
                <a:effectLst>
                  <a:outerShdw blurRad="50800" dist="12700" dir="5400000" algn="ctr" rotWithShape="0">
                    <a:prstClr val="white">
                      <a:alpha val="99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Plant Design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124" y="1962494"/>
            <a:ext cx="50708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All units in the US are designed with a </a:t>
            </a:r>
            <a:r>
              <a:rPr lang="en-US" sz="2800" b="1" spc="-100" dirty="0">
                <a:solidFill>
                  <a:prstClr val="black"/>
                </a:solidFill>
                <a:latin typeface="Cambria" pitchFamily="18" charset="0"/>
              </a:rPr>
              <a:t>primary containment</a:t>
            </a:r>
          </a:p>
          <a:p>
            <a:pPr marL="342900" lvl="0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Primary containment is one of the most important buildings in these plants</a:t>
            </a:r>
          </a:p>
          <a:p>
            <a:pPr marL="342900" lvl="0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Primary containment is designed to contain radiation from escaping to outside environment if there is a major accident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438400"/>
            <a:ext cx="2255837" cy="19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4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59082" y="1066800"/>
            <a:ext cx="8891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C1092"/>
                </a:solidFill>
                <a:effectLst>
                  <a:outerShdw blurRad="50800" dist="12700" dir="5400000" algn="ctr" rotWithShape="0">
                    <a:prstClr val="white">
                      <a:alpha val="99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Nuclear Facility Structural Design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081" y="1836241"/>
            <a:ext cx="50708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spc="-100" dirty="0">
                <a:solidFill>
                  <a:prstClr val="black"/>
                </a:solidFill>
                <a:latin typeface="Cambria" pitchFamily="18" charset="0"/>
              </a:rPr>
              <a:t>Structural design considers the following:</a:t>
            </a:r>
          </a:p>
          <a:p>
            <a:pPr marL="800100" lvl="1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spc="-100" dirty="0">
                <a:solidFill>
                  <a:prstClr val="black"/>
                </a:solidFill>
                <a:latin typeface="Cambria" pitchFamily="18" charset="0"/>
              </a:rPr>
              <a:t>Seismic, thermal, live, dead, static fluid and static soil demands</a:t>
            </a:r>
          </a:p>
          <a:p>
            <a:pPr marL="800100" lvl="1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spc="-100" dirty="0">
                <a:solidFill>
                  <a:prstClr val="black"/>
                </a:solidFill>
                <a:latin typeface="Cambria" pitchFamily="18" charset="0"/>
              </a:rPr>
              <a:t>Effects of dynamic Soil-Structure Interaction</a:t>
            </a:r>
          </a:p>
          <a:p>
            <a:pPr marL="800100" lvl="1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spc="-100" dirty="0">
                <a:solidFill>
                  <a:prstClr val="black"/>
                </a:solidFill>
                <a:latin typeface="Cambria" pitchFamily="18" charset="0"/>
              </a:rPr>
              <a:t>Effects of dynamic fluid-structure interaction in ultimate heat sink structures or spent fuel pools</a:t>
            </a:r>
          </a:p>
          <a:p>
            <a:pPr marL="342900" indent="-342900" defTabSz="9144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spc="-100" dirty="0">
                <a:solidFill>
                  <a:prstClr val="black"/>
                </a:solidFill>
                <a:latin typeface="Cambria" pitchFamily="18" charset="0"/>
              </a:rPr>
              <a:t>Results in massive reinforced concrete and steel structures</a:t>
            </a: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13DDE0AF-ACBC-4C8A-A49B-EDE58971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67" y="2667000"/>
            <a:ext cx="3806952" cy="2070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50A7B3-2DBE-42E2-B9DB-448F9020AAAA}"/>
              </a:ext>
            </a:extLst>
          </p:cNvPr>
          <p:cNvSpPr/>
          <p:nvPr/>
        </p:nvSpPr>
        <p:spPr>
          <a:xfrm>
            <a:off x="5145791" y="4726160"/>
            <a:ext cx="360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Aft>
                <a:spcPts val="600"/>
              </a:spcAft>
            </a:pPr>
            <a:r>
              <a:rPr lang="en-US" sz="1200" spc="-100" dirty="0">
                <a:solidFill>
                  <a:prstClr val="black"/>
                </a:solidFill>
                <a:latin typeface="Cambria" pitchFamily="18" charset="0"/>
              </a:rPr>
              <a:t>Integrated Waste Treatment Unit at Idaho National Laboratory – Structural Design by Simpson </a:t>
            </a:r>
            <a:r>
              <a:rPr lang="en-US" sz="1200" spc="-100" dirty="0" err="1">
                <a:solidFill>
                  <a:prstClr val="black"/>
                </a:solidFill>
                <a:latin typeface="Cambria" pitchFamily="18" charset="0"/>
              </a:rPr>
              <a:t>Gumpertz</a:t>
            </a:r>
            <a:r>
              <a:rPr lang="en-US" sz="1200" spc="-100" dirty="0">
                <a:solidFill>
                  <a:prstClr val="black"/>
                </a:solidFill>
                <a:latin typeface="Cambria" pitchFamily="18" charset="0"/>
              </a:rPr>
              <a:t> &amp; Heger</a:t>
            </a:r>
          </a:p>
        </p:txBody>
      </p:sp>
    </p:spTree>
    <p:extLst>
      <p:ext uri="{BB962C8B-B14F-4D97-AF65-F5344CB8AC3E}">
        <p14:creationId xmlns:p14="http://schemas.microsoft.com/office/powerpoint/2010/main" val="15667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186650"/>
            <a:ext cx="8055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Pros &amp; Cons of Nuclear Energy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146012"/>
            <a:ext cx="1321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u="sng" dirty="0">
                <a:solidFill>
                  <a:prstClr val="black"/>
                </a:solidFill>
                <a:latin typeface="Cambria" pitchFamily="18" charset="0"/>
              </a:rPr>
              <a:t>Pros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9466" y="2253733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3200" u="sng" dirty="0">
                <a:solidFill>
                  <a:prstClr val="black"/>
                </a:solidFill>
                <a:latin typeface="Calibri"/>
              </a:rPr>
              <a:t>Cons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838508"/>
            <a:ext cx="40386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Fuel availability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Reliability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Safety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Low environmental impact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Resistant to natural catastrophes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Long Operation life, 60 plus years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High employment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8618" y="2885872"/>
            <a:ext cx="32004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High initial cost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Long startup time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Regulatory treatme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nt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Public misconceptions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1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17209"/>
            <a:ext cx="805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Public Misconceptions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53641"/>
              </p:ext>
            </p:extLst>
          </p:nvPr>
        </p:nvGraphicFramePr>
        <p:xfrm>
          <a:off x="609600" y="1186650"/>
          <a:ext cx="80772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Misconception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68375" indent="0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Nuclear is NOT Safe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</a:t>
                      </a: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 far safer than other power plants, industrial facilities transportation and even office workers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Nuclear Waste disposal is an unresolved problem.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There are no unresolved technical waste issues. It is purely a political issue. Currently spent fuel is stored on site in safe, guarded storage f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acilities which provide protection from an conceivable threat.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Nuclear accidents at Three Mile Island, Chernobyl and Fukushima produced</a:t>
                      </a:r>
                      <a:r>
                        <a:rPr lang="en-US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significant radioactivity and killed people.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public fatalities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Gov. over reaction worse than event.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Off site radiation none to minimally significant.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than many industrial failures.</a:t>
                      </a:r>
                    </a:p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Nuclear power is too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Nuclear is less expensive than solar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and wind, coal  and gas when evaluated on an equivalent, overall basis  including pollution without subsidies.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Nuclear Power is NOT 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It is the most reliable form of power generation. After environmental catastrophes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the nuclear plants have been fully operational.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24543" y="898071"/>
            <a:ext cx="830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Current Nuclear Reactor Designs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Picture 5" descr="601n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59" y="1739267"/>
            <a:ext cx="4495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602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8" y="3976015"/>
            <a:ext cx="44196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7B2EF-7C4E-4D4B-AB6E-C33D2CB0F57B}"/>
              </a:ext>
            </a:extLst>
          </p:cNvPr>
          <p:cNvSpPr txBox="1"/>
          <p:nvPr/>
        </p:nvSpPr>
        <p:spPr>
          <a:xfrm>
            <a:off x="440141" y="2133600"/>
            <a:ext cx="344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Boiling Water Reactor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07EDC-449F-4F0E-B755-78E9E26FE98B}"/>
              </a:ext>
            </a:extLst>
          </p:cNvPr>
          <p:cNvSpPr txBox="1"/>
          <p:nvPr/>
        </p:nvSpPr>
        <p:spPr>
          <a:xfrm>
            <a:off x="4800030" y="4434246"/>
            <a:ext cx="407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Pressurized Water Reactor</a:t>
            </a:r>
          </a:p>
        </p:txBody>
      </p:sp>
    </p:spTree>
    <p:extLst>
      <p:ext uri="{BB962C8B-B14F-4D97-AF65-F5344CB8AC3E}">
        <p14:creationId xmlns:p14="http://schemas.microsoft.com/office/powerpoint/2010/main" val="273776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308CA-5A34-4643-826B-9C921BED811C}"/>
              </a:ext>
            </a:extLst>
          </p:cNvPr>
          <p:cNvSpPr txBox="1"/>
          <p:nvPr/>
        </p:nvSpPr>
        <p:spPr>
          <a:xfrm>
            <a:off x="1012209" y="13716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Advanced Nuclear Reactors</a:t>
            </a:r>
          </a:p>
          <a:p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Operating Reactors are based on designs developed in the 1960-1970s.</a:t>
            </a:r>
          </a:p>
          <a:p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Challenges to the current designs have sparked an interest in new, innovative designs.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Reactors, &gt;1000MW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Reactors, 5MW to 300MW</a:t>
            </a:r>
          </a:p>
        </p:txBody>
      </p:sp>
    </p:spTree>
    <p:extLst>
      <p:ext uri="{BB962C8B-B14F-4D97-AF65-F5344CB8AC3E}">
        <p14:creationId xmlns:p14="http://schemas.microsoft.com/office/powerpoint/2010/main" val="392654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96167-508D-43FE-BA76-58893E30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8301636" cy="4754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Small Modular Reactors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Off site construction, Compact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Modular, smaller (150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MWe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per unit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Integrated steam generator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Fixed fuel utilization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Passive safety systems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strategy (5, 10, 20 year)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239B2-B48C-41AB-8785-8D017837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3257100" cy="45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Introduction to Electrical Power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433" y="4691769"/>
            <a:ext cx="7431203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Presented by: Robert Kalantari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To Burlington High School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October 10, 2019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325E6C-336F-4036-A48C-EE77B1BA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7" y="1295400"/>
            <a:ext cx="8624305" cy="45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4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25355" y="1066800"/>
            <a:ext cx="8055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Cambria" panose="02040503050406030204" pitchFamily="18" charset="0"/>
              </a:rPr>
              <a:t>Top 15 Nuclear Generating Countries </a:t>
            </a:r>
            <a:b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Cambria" panose="02040503050406030204" pitchFamily="18" charset="0"/>
              </a:rPr>
              <a:t>2017, Billion kWh</a:t>
            </a:r>
            <a:endParaRPr lang="en-US" sz="2400" i="1" dirty="0">
              <a:solidFill>
                <a:srgbClr val="000099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9117"/>
              </p:ext>
            </p:extLst>
          </p:nvPr>
        </p:nvGraphicFramePr>
        <p:xfrm>
          <a:off x="533400" y="1895901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72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0863" y="990600"/>
            <a:ext cx="812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Countries that Rely on 20% or More on Electricity Generated by Nuclear Power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19" y="1911407"/>
            <a:ext cx="4038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France 75%		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Slovakia 52%		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Belgium 51%		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Ukraine 48%		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Hungary 42%		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Armenia 40%		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Sweden 35% 		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Germany 27%		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Romania 20%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9010" y="1911407"/>
            <a:ext cx="29232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Switzerland 38%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Slovenia 37%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Czech Rep. 33%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Bulgaria 33%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South Korea 35% 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Japan 29%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Finland 33%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USA 18%</a:t>
            </a:r>
          </a:p>
          <a:p>
            <a:pPr marL="342900" lvl="0" indent="-34290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UK 19%</a:t>
            </a:r>
          </a:p>
        </p:txBody>
      </p:sp>
      <p:pic>
        <p:nvPicPr>
          <p:cNvPr id="9" name="Picture 8" descr="World Electricity Production by Source 2019 graphic">
            <a:extLst>
              <a:ext uri="{FF2B5EF4-FFF2-40B4-BE49-F238E27FC236}">
                <a16:creationId xmlns:a16="http://schemas.microsoft.com/office/drawing/2014/main" id="{8F930FDC-7D6E-4DC1-A3EC-5FDF6EB07F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78" y="3988441"/>
            <a:ext cx="4191635" cy="270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0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26269" y="990600"/>
            <a:ext cx="813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C1092"/>
                </a:solidFill>
                <a:effectLst>
                  <a:outerShdw blurRad="50800" dist="12700" dir="5400000" algn="ctr" rotWithShape="0">
                    <a:prstClr val="white">
                      <a:alpha val="99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Note About Radiation Exposure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499" y="1894536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Radiation is measured in </a:t>
            </a:r>
            <a:r>
              <a:rPr lang="en-US" sz="3000" spc="-100" dirty="0" err="1">
                <a:solidFill>
                  <a:prstClr val="black"/>
                </a:solidFill>
                <a:latin typeface="Cambria" pitchFamily="18" charset="0"/>
              </a:rPr>
              <a:t>milliREM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(REM stands for Roentgen Equivalent Man) in the U.S.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Radiation is measured in </a:t>
            </a:r>
            <a:r>
              <a:rPr lang="en-US" sz="3000" spc="-100" dirty="0" err="1">
                <a:solidFill>
                  <a:prstClr val="black"/>
                </a:solidFill>
                <a:latin typeface="Cambria" pitchFamily="18" charset="0"/>
              </a:rPr>
              <a:t>MilliSieverts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in Europe.  1 </a:t>
            </a:r>
            <a:r>
              <a:rPr lang="en-US" sz="3000" spc="-100" dirty="0" err="1">
                <a:solidFill>
                  <a:prstClr val="black"/>
                </a:solidFill>
                <a:latin typeface="Cambria" pitchFamily="18" charset="0"/>
              </a:rPr>
              <a:t>MilliSieverts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equals 100 </a:t>
            </a:r>
            <a:r>
              <a:rPr lang="en-US" sz="3000" spc="-100" dirty="0" err="1">
                <a:solidFill>
                  <a:prstClr val="black"/>
                </a:solidFill>
                <a:latin typeface="Cambria" pitchFamily="18" charset="0"/>
              </a:rPr>
              <a:t>MilliREMs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(MR)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In U.S., the NRC’s guideline for a nuclear plant worker is </a:t>
            </a:r>
            <a:r>
              <a:rPr lang="en-US" sz="3000" b="1" spc="-100" dirty="0">
                <a:solidFill>
                  <a:prstClr val="black"/>
                </a:solidFill>
                <a:latin typeface="Cambria" pitchFamily="18" charset="0"/>
              </a:rPr>
              <a:t>5,000 MR exposure per worker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, per year.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During an emergency it can go up to </a:t>
            </a:r>
            <a:r>
              <a:rPr lang="en-US" sz="3000" b="1" spc="-100" dirty="0">
                <a:solidFill>
                  <a:prstClr val="black"/>
                </a:solidFill>
                <a:latin typeface="Cambria" pitchFamily="18" charset="0"/>
              </a:rPr>
              <a:t>25,000 MRs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per person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The U.S. NRC annual public limit is 100 MR/</a:t>
            </a:r>
            <a:r>
              <a:rPr lang="en-US" sz="3000" spc="-100" dirty="0" err="1">
                <a:solidFill>
                  <a:prstClr val="black"/>
                </a:solidFill>
                <a:latin typeface="Cambria" pitchFamily="18" charset="0"/>
              </a:rPr>
              <a:t>yr</a:t>
            </a:r>
            <a:r>
              <a:rPr lang="en-US" sz="3000" spc="-100" dirty="0">
                <a:solidFill>
                  <a:prstClr val="black"/>
                </a:solidFill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93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72528" y="990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C1092"/>
                </a:solidFill>
                <a:effectLst>
                  <a:outerShdw blurRad="50800" dist="12700" dir="5400000" algn="ctr" rotWithShape="0">
                    <a:prstClr val="white">
                      <a:alpha val="99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Common Sources of Radiation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713772"/>
            <a:ext cx="82296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Cosmic radiation from outer space (26 to 96 MR/</a:t>
            </a:r>
            <a:r>
              <a:rPr lang="en-US" sz="3200" spc="-100" dirty="0" err="1">
                <a:solidFill>
                  <a:prstClr val="black"/>
                </a:solidFill>
                <a:latin typeface="Cambria" pitchFamily="18" charset="0"/>
              </a:rPr>
              <a:t>yr</a:t>
            </a: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Food (Banana, Meat, Potatoes, etc.)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From water (40MR/</a:t>
            </a:r>
            <a:r>
              <a:rPr lang="en-US" sz="3200" spc="-100" dirty="0" err="1">
                <a:solidFill>
                  <a:prstClr val="black"/>
                </a:solidFill>
                <a:latin typeface="Cambria" pitchFamily="18" charset="0"/>
              </a:rPr>
              <a:t>yr</a:t>
            </a: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Air travel (.5MR per hour in the Air)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Watching TV (1 MR/</a:t>
            </a:r>
            <a:r>
              <a:rPr lang="en-US" sz="3200" spc="-100" dirty="0" err="1">
                <a:solidFill>
                  <a:prstClr val="black"/>
                </a:solidFill>
                <a:latin typeface="Cambria" pitchFamily="18" charset="0"/>
              </a:rPr>
              <a:t>yr</a:t>
            </a: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spc="-100" dirty="0">
                <a:solidFill>
                  <a:prstClr val="black"/>
                </a:solidFill>
                <a:latin typeface="Cambria" pitchFamily="18" charset="0"/>
              </a:rPr>
              <a:t>Medical Diagnostic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Simple chest X-ray 10MR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sz="2800" spc="-100" dirty="0">
                <a:solidFill>
                  <a:prstClr val="black"/>
                </a:solidFill>
                <a:latin typeface="Cambria" pitchFamily="18" charset="0"/>
              </a:rPr>
              <a:t>Chest CT scan 700MR</a:t>
            </a:r>
          </a:p>
        </p:txBody>
      </p:sp>
    </p:spTree>
    <p:extLst>
      <p:ext uri="{BB962C8B-B14F-4D97-AF65-F5344CB8AC3E}">
        <p14:creationId xmlns:p14="http://schemas.microsoft.com/office/powerpoint/2010/main" val="203674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21AF8-03E7-4708-A776-5B126B31D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26" y="1143000"/>
            <a:ext cx="7425110" cy="4983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Nuclear Technology is used for: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Nuclear Power, Electricity Production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Nuclear Propulsion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Pharmaceuticals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Space Nuclear Power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Non-destructive testing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Food Preservation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Nuclear Medicine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Chemical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69311-18BC-426A-B88D-4FF43A99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27" y="1332724"/>
            <a:ext cx="2411100" cy="1777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05A698-5502-4D1E-8094-2E13F7AB4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36" y="2590800"/>
            <a:ext cx="1353600" cy="1798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D01C1-6060-4A2E-860A-A704D166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227" y="3368690"/>
            <a:ext cx="2622600" cy="1343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DEA2C-1B89-42AC-B4CE-D72FE677C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400" y="4970794"/>
            <a:ext cx="2538000" cy="14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3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26BC1-9F2A-490C-A6C6-8F4826E9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26" y="1143000"/>
            <a:ext cx="7425110" cy="5257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Nuclear Engineers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do they do? 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esearch and develop the processes, instruments, and systems that use nuclear energy and radiation for beneficial applications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Where do they work?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typically in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offices, laboratories, hospitals, power plants and military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U.S. Bureau of Labor Statistics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 Median Annual Pay = $105,810 ($51/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44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26BC1-9F2A-490C-A6C6-8F4826E9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26" y="1143000"/>
            <a:ext cx="7425110" cy="5257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Local Universities Offering Nuclear Engineering Program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UMAS Lowell (UML)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University of RI (URI)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Massachusetts Institute of Technology (MIT)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Worcester Polytechnic Institute (WPI)</a:t>
            </a:r>
          </a:p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Three Rivers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50197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393997" y="1186650"/>
            <a:ext cx="6596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Thank you for Listening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209800"/>
            <a:ext cx="54102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Hope this was educational</a:t>
            </a: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995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9500"/>
            <a:ext cx="624840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5029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dirty="0">
                <a:solidFill>
                  <a:prstClr val="black"/>
                </a:solidFill>
                <a:latin typeface="Cambria" pitchFamily="18" charset="0"/>
              </a:rPr>
              <a:t>How electricity is mass produced?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By a large generator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Generator needs to spin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Generator is connected to a turbine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Turbine turns by steam, hydro or wind power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Cambria" pitchFamily="18" charset="0"/>
              <a:buChar char="–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Steam can be produced by fossil fuel or nuclear reaction</a:t>
            </a:r>
          </a:p>
          <a:p>
            <a:endParaRPr lang="en-US" altLang="en-US" sz="2400" dirty="0"/>
          </a:p>
        </p:txBody>
      </p:sp>
      <p:pic>
        <p:nvPicPr>
          <p:cNvPr id="4" name="Picture 5" descr="jb_recon_phongrph_2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135188" cy="30255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4949639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Thomas Edison</a:t>
            </a:r>
          </a:p>
          <a:p>
            <a:pPr lvl="0" algn="ctr" defTabSz="914400"/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www.americaslibrary.gov/assets/jb/recon/</a:t>
            </a:r>
          </a:p>
          <a:p>
            <a:pPr lvl="0" algn="ctr" defTabSz="914400"/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jb_recon_phongrph_2_e.jpg</a:t>
            </a:r>
          </a:p>
        </p:txBody>
      </p:sp>
    </p:spTree>
    <p:extLst>
      <p:ext uri="{BB962C8B-B14F-4D97-AF65-F5344CB8AC3E}">
        <p14:creationId xmlns:p14="http://schemas.microsoft.com/office/powerpoint/2010/main" val="373468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371600" y="10300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Steam Cycle Power Plants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1676400"/>
            <a:ext cx="4572000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Burn oil, coal, natural gas</a:t>
            </a:r>
            <a:b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(or wood, garbage!) </a:t>
            </a:r>
            <a:r>
              <a:rPr lang="en-US" altLang="en-US" sz="2400" dirty="0">
                <a:solidFill>
                  <a:schemeClr val="bg1"/>
                </a:solidFill>
                <a:latin typeface="Cambria" pitchFamily="18" charset="0"/>
              </a:rPr>
              <a:t>or heat using nuclear energy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Heats water and turns it into </a:t>
            </a:r>
            <a:r>
              <a:rPr lang="en-US" altLang="en-US" sz="2000" dirty="0">
                <a:solidFill>
                  <a:schemeClr val="bg1"/>
                </a:solidFill>
                <a:latin typeface="Cambria" pitchFamily="18" charset="0"/>
              </a:rPr>
              <a:t>steam</a:t>
            </a:r>
            <a:r>
              <a:rPr lang="en-US" altLang="en-US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Steam pressure turns the turbine </a:t>
            </a:r>
            <a:r>
              <a:rPr lang="en-US" altLang="en-US" sz="2400" dirty="0" err="1">
                <a:solidFill>
                  <a:prstClr val="black"/>
                </a:solidFill>
                <a:latin typeface="Cambria" pitchFamily="18" charset="0"/>
              </a:rPr>
              <a:t>Turbine</a:t>
            </a: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 turns the generator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itchFamily="18" charset="0"/>
              </a:rPr>
              <a:t>Generator makes electricity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mbria" pitchFamily="18" charset="0"/>
              </a:rPr>
              <a:t>Combustion Waste Gases sent to atmosphere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mbria" pitchFamily="18" charset="0"/>
              </a:rPr>
              <a:t>Ash waste transport to disposal site</a:t>
            </a:r>
            <a:endParaRPr lang="en-US" altLang="en-US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14" descr="Mystic Power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074" y="2209800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74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60060" y="437200"/>
            <a:ext cx="4921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Thermal Power Plants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4" descr="05-008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5"/>
          <a:stretch/>
        </p:blipFill>
        <p:spPr bwMode="auto">
          <a:xfrm>
            <a:off x="1018343" y="1919021"/>
            <a:ext cx="7347370" cy="384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78501" y="1295400"/>
            <a:ext cx="15600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NUCLEAR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REACTOR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63740"/>
              </p:ext>
            </p:extLst>
          </p:nvPr>
        </p:nvGraphicFramePr>
        <p:xfrm>
          <a:off x="4208463" y="3159125"/>
          <a:ext cx="7254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4" imgW="726120" imgH="537840" progId="Package">
                  <p:embed/>
                </p:oleObj>
              </mc:Choice>
              <mc:Fallback>
                <p:oleObj name="Packager Shell Object" showAsIcon="1" r:id="rId4" imgW="726120" imgH="537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8463" y="3159125"/>
                        <a:ext cx="72548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45024"/>
              </p:ext>
            </p:extLst>
          </p:nvPr>
        </p:nvGraphicFramePr>
        <p:xfrm>
          <a:off x="4208463" y="3159125"/>
          <a:ext cx="7254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6" imgW="726120" imgH="537840" progId="Package">
                  <p:embed/>
                </p:oleObj>
              </mc:Choice>
              <mc:Fallback>
                <p:oleObj name="Packager Shell Object" showAsIcon="1" r:id="rId6" imgW="726120" imgH="537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8463" y="3159125"/>
                        <a:ext cx="72548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19412"/>
              </p:ext>
            </p:extLst>
          </p:nvPr>
        </p:nvGraphicFramePr>
        <p:xfrm>
          <a:off x="4495800" y="3352800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8" imgW="152280" imgH="152280" progId="Paint.Picture">
                  <p:embed/>
                </p:oleObj>
              </mc:Choice>
              <mc:Fallback>
                <p:oleObj name="Bitmap Image" r:id="rId8" imgW="152280" imgH="152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3352800"/>
                        <a:ext cx="1524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61" y="1320833"/>
            <a:ext cx="337213" cy="80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038600" y="1631470"/>
            <a:ext cx="1143000" cy="575101"/>
          </a:xfrm>
          <a:prstGeom prst="straightConnector1">
            <a:avLst/>
          </a:prstGeom>
          <a:ln w="12700">
            <a:solidFill>
              <a:srgbClr val="FF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178204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Generation and Transmission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599" y="1972151"/>
            <a:ext cx="7488802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Turbine and the generator rotate at usually </a:t>
            </a:r>
            <a:r>
              <a:rPr lang="en-US" altLang="en-US" sz="2200" dirty="0">
                <a:solidFill>
                  <a:schemeClr val="bg1"/>
                </a:solidFill>
                <a:latin typeface="Cambria" pitchFamily="18" charset="0"/>
              </a:rPr>
              <a:t>3600( Nuclear 1800) RPM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Generator make electricity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Generator voltage is usually between 18KV to 22KV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Step up transformer is used to increase the voltage to 110KV or higher (usually 345KV to 500KV) for transmission</a:t>
            </a:r>
          </a:p>
        </p:txBody>
      </p:sp>
      <p:pic>
        <p:nvPicPr>
          <p:cNvPr id="6" name="Picture 12" descr="a_powersy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0" y="4509376"/>
            <a:ext cx="3390900" cy="1162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69968" y="5791200"/>
            <a:ext cx="3066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http://www.southernco.com/alpower/storm/images/a_powersys.gif</a:t>
            </a:r>
          </a:p>
        </p:txBody>
      </p:sp>
    </p:spTree>
    <p:extLst>
      <p:ext uri="{BB962C8B-B14F-4D97-AF65-F5344CB8AC3E}">
        <p14:creationId xmlns:p14="http://schemas.microsoft.com/office/powerpoint/2010/main" val="381068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186650"/>
            <a:ext cx="7640980" cy="5312111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667000" y="1173831"/>
            <a:ext cx="353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Hydro Plants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69739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Dams are built to collect water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Water is collected in the reservoirs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Water is released through openings at the bottom of the reservoir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Water is routed through hydro turbines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Turbine turn the generator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Generator makes electricity</a:t>
            </a:r>
          </a:p>
        </p:txBody>
      </p:sp>
      <p:pic>
        <p:nvPicPr>
          <p:cNvPr id="5" name="Picture 17" descr="Photograph of Hoover 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75" y="2324480"/>
            <a:ext cx="2375889" cy="30364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05400" y="550485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n-US" altLang="en-US" sz="1400" dirty="0">
                <a:solidFill>
                  <a:prstClr val="black"/>
                </a:solidFill>
                <a:latin typeface="Calibri"/>
              </a:rPr>
              <a:t>Hoover Dam</a:t>
            </a:r>
          </a:p>
          <a:p>
            <a:pPr lvl="0" algn="ctr" defTabSz="914400"/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www.usbr.gov/lc/hooverdam/</a:t>
            </a:r>
          </a:p>
          <a:p>
            <a:pPr lvl="0" defTabSz="914400">
              <a:spcBef>
                <a:spcPct val="50000"/>
              </a:spcBef>
            </a:pPr>
            <a:endParaRPr lang="en-US" altLang="en-US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4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362200"/>
            <a:ext cx="4724400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Wind farms are becoming popular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Very long blades mounted on the top of a tower (100 feet up)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Usually several wind turbines are installed in a wind farm (can be over 100)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New large units in an ideal location should be able to produce up to 5MW of electricity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mbria" pitchFamily="18" charset="0"/>
              </a:rPr>
              <a:t>Limitations, no wind no power generation</a:t>
            </a:r>
          </a:p>
        </p:txBody>
      </p:sp>
      <p:pic>
        <p:nvPicPr>
          <p:cNvPr id="4" name="Picture 5" descr="060104_windpower_h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8805" y="2180895"/>
            <a:ext cx="2962392" cy="1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c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97" y="4419600"/>
            <a:ext cx="3048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67000" y="1070158"/>
            <a:ext cx="3314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Wind Farms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58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72025"/>
            <a:ext cx="472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Electric Power Generation from Solar Power panels has been Increasing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solar panel is used to take the energy from the speeding photons and turn that into an electrical current.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Solar panels are comprised of many smaller units called photovoltaic cells converting sunlight into electricity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only produce power during daylight and mainly when sun is shining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Efficiency  depends(location, direction, exposure, amount of sunshine)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1070158"/>
            <a:ext cx="3331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Solar Power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Image result for how solar energy works">
            <a:extLst>
              <a:ext uri="{FF2B5EF4-FFF2-40B4-BE49-F238E27FC236}">
                <a16:creationId xmlns:a16="http://schemas.microsoft.com/office/drawing/2014/main" id="{8DEC33FB-92A1-447D-AC01-24D8C221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1" y="129540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w solar energy works">
            <a:extLst>
              <a:ext uri="{FF2B5EF4-FFF2-40B4-BE49-F238E27FC236}">
                <a16:creationId xmlns:a16="http://schemas.microsoft.com/office/drawing/2014/main" id="{3C4DB4EF-6E51-4764-926A-8F71E449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0477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w solar energy works">
            <a:extLst>
              <a:ext uri="{FF2B5EF4-FFF2-40B4-BE49-F238E27FC236}">
                <a16:creationId xmlns:a16="http://schemas.microsoft.com/office/drawing/2014/main" id="{C7EA15E0-72EA-428A-B184-942A491E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35" y="4992494"/>
            <a:ext cx="2247901" cy="16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90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NS">
      <a:dk1>
        <a:sysClr val="windowText" lastClr="000000"/>
      </a:dk1>
      <a:lt1>
        <a:sysClr val="window" lastClr="FFFFFF"/>
      </a:lt1>
      <a:dk2>
        <a:srgbClr val="142B62"/>
      </a:dk2>
      <a:lt2>
        <a:srgbClr val="999999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0000C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2014 template (3)</Template>
  <TotalTime>384</TotalTime>
  <Words>1139</Words>
  <Application>Microsoft Office PowerPoint</Application>
  <PresentationFormat>On-screen Show (4:3)</PresentationFormat>
  <Paragraphs>186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Georgia</vt:lpstr>
      <vt:lpstr>Wingdings</vt:lpstr>
      <vt:lpstr>Wingdings 3</vt:lpstr>
      <vt:lpstr>Custom Design</vt:lpstr>
      <vt:lpstr>Slice</vt:lpstr>
      <vt:lpstr>Packager Shell Object</vt:lpstr>
      <vt:lpstr>Bitmap Image</vt:lpstr>
      <vt:lpstr>PowerPoint Presentation</vt:lpstr>
      <vt:lpstr>Introduction to Electrical Power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Kalantari, Bob</cp:lastModifiedBy>
  <cp:revision>55</cp:revision>
  <dcterms:created xsi:type="dcterms:W3CDTF">2018-07-15T21:20:37Z</dcterms:created>
  <dcterms:modified xsi:type="dcterms:W3CDTF">2019-10-08T12:34:04Z</dcterms:modified>
</cp:coreProperties>
</file>